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2" r:id="rId5"/>
    <p:sldId id="261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3" r:id="rId14"/>
    <p:sldId id="270" r:id="rId15"/>
    <p:sldId id="271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3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медперсонал</c:v>
                </c:pt>
                <c:pt idx="2">
                  <c:v>Административно-хозяйственный персонал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3553.1</c:v>
                </c:pt>
                <c:pt idx="1">
                  <c:v>1917.1</c:v>
                </c:pt>
                <c:pt idx="2">
                  <c:v>1331.9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F-46D5-B821-F3956F1A77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медперсонал</c:v>
                </c:pt>
                <c:pt idx="2">
                  <c:v>Административно-хозяйственный персонал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3931.2</c:v>
                </c:pt>
                <c:pt idx="1">
                  <c:v>2152.4</c:v>
                </c:pt>
                <c:pt idx="2">
                  <c:v>1401.1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F-46D5-B821-F3956F1A77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48934128"/>
        <c:axId val="-1848939568"/>
      </c:barChart>
      <c:catAx>
        <c:axId val="-184893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  <c:crossAx val="-1848939568"/>
        <c:crosses val="autoZero"/>
        <c:auto val="1"/>
        <c:lblAlgn val="l"/>
        <c:lblOffset val="100"/>
        <c:noMultiLvlLbl val="0"/>
      </c:catAx>
      <c:valAx>
        <c:axId val="-184893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848934128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accent6">
              <a:shade val="50000"/>
              <a:alpha val="97000"/>
            </a:schemeClr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2AA700-94B9-49A1-91B2-5E720C9F8EF8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DAE80D2-9A29-47EC-995A-E4D904770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80D2-9A29-47EC-995A-E4D9047706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80D2-9A29-47EC-995A-E4D9047706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80D2-9A29-47EC-995A-E4D9047706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6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E80D2-9A29-47EC-995A-E4D9047706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81DE-B439-4AF0-BC59-3125033AB197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DACA-FD71-43FB-A02B-D83A19AF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CE25-CC08-4BB4-9D27-B682105CE886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B279-0E6D-4189-94C2-EAAFCB66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32F1-F582-4302-B17D-C6DE70A408E8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81C9-33AD-4425-BA33-28F9BC571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F821-B81C-47D1-A38A-328CF114F53C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50F7-D0A5-4F77-996B-DF88DEE77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E6E4-0516-4F8F-BFFD-563CFC9C88B5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F44C-AB1C-4A59-9E2D-5D44653F2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0D4E-9F3B-4027-80A5-70EFBE5565F2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EC9E-F78A-4ECA-9575-BD975B2F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2358-036D-406E-860C-9780759B9982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A18F-4519-4785-8729-3C8523B57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E1F6-9397-4FA4-A3A9-E6BBCF587166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B1D2-1CE4-4D70-94B1-DE7CF81CE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88B5-E19F-4DFC-80A8-54CFDA9FF1FC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008C-554A-4F5B-8A9E-8CA0E3E6A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91FA-90D5-4ECA-B4AD-0D9D2B40D1FE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F19F-520C-493B-8BBD-37832E942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5CE7-A726-403D-8BF9-592CC7119982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4CAF-B8E2-40E6-9E57-88ABE63B3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B10CC-C148-46D8-B11D-4C854502FCE5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C31FC-DC37-438C-8474-7D8BC044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5716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4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3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 </a:t>
            </a:r>
            <a:br>
              <a:rPr lang="ru-RU" sz="3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endParaRPr lang="ru-RU" sz="3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80498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VVLJU+Times New Roman Bold"/>
                <a:ea typeface="BVVLJU+Times New Roman Bold"/>
                <a:cs typeface="BVVLJU+Times New Roman Bold"/>
              </a:rPr>
              <a:t>Приглашаем на работу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000636"/>
            <a:ext cx="6596229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Государственное учреждение </a:t>
            </a:r>
            <a:br>
              <a:rPr lang="ru-RU" sz="3000" b="1" dirty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3000" b="1" dirty="0" smtClean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«</a:t>
            </a:r>
            <a:r>
              <a:rPr lang="ru-RU" sz="3000" b="1" dirty="0" err="1" smtClean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Любанский</a:t>
            </a:r>
            <a:r>
              <a:rPr lang="ru-RU" sz="3000" b="1" dirty="0" smtClean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 </a:t>
            </a:r>
            <a:r>
              <a:rPr lang="ru-RU" sz="3000" b="1" dirty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районный</a:t>
            </a:r>
            <a:br>
              <a:rPr lang="ru-RU" sz="3000" b="1" dirty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3000" b="1" dirty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центр гигиены и </a:t>
            </a:r>
            <a:r>
              <a:rPr lang="ru-RU" sz="3000" b="1" dirty="0" smtClean="0">
                <a:ln/>
                <a:solidFill>
                  <a:srgbClr val="C00000"/>
                </a:solidFill>
                <a:latin typeface="BVVLJU+Times New Roman Bold"/>
                <a:ea typeface="BVVLJU+Times New Roman Bold"/>
                <a:cs typeface="BVVLJU+Times New Roman Bold"/>
              </a:rPr>
              <a:t>эпидемиологии»</a:t>
            </a:r>
            <a:endParaRPr lang="ru-RU" sz="30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4425"/>
              </a:lnSpc>
            </a:pP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b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b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повышение квалификации и профессионального роста в процессе трудовой деятельности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совмещение профессий, что является материальным стимулом и возможностью освоения смежных специальностей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Осуществляются выплаты молодым специалистам на весь период обязательной отработки по распределению;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Производится повышение тарифной ставки до 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50% </a:t>
            </a: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по контракту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latin typeface="BVVLJU+Times New Roman Bold"/>
              </a:rPr>
              <a:t>Частичное возмещение оплаты </a:t>
            </a:r>
            <a:r>
              <a:rPr lang="ru-RU" sz="2000" dirty="0">
                <a:latin typeface="BVVLJU+Times New Roman Bold"/>
              </a:rPr>
              <a:t>найма жилья иногородним молодым специалистам и врачам-интернам, в размере 3-х базовых величин ежемесячно на основании договора найма жилья</a:t>
            </a:r>
            <a:endParaRPr lang="ru-RU" sz="2000" dirty="0" smtClean="0">
              <a:solidFill>
                <a:srgbClr val="000000"/>
              </a:solidFill>
              <a:latin typeface="BVVLJU+Times New Roman Bold"/>
              <a:ea typeface="AMSLBJ+Times New Roman Bold"/>
              <a:cs typeface="AMSLBJ+Times New Roman Bold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Институт наставничества.</a:t>
            </a:r>
          </a:p>
          <a:p>
            <a:pPr marL="0" eaLnBrk="1" hangingPunct="1"/>
            <a:endParaRPr 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3" y="285750"/>
            <a:ext cx="7858125" cy="12144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МЕРОПРИЯТИЯ КАДРОВОЙ ПОЛИТИКИ </a:t>
            </a:r>
            <a:r>
              <a:rPr lang="ru-RU" sz="25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ПО ЗАКРЕПЛЕНИЮ </a:t>
            </a: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МОЛОДЫХ</a:t>
            </a:r>
            <a:b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СПЕЦИАЛИСТОВ</a:t>
            </a:r>
            <a:endParaRPr lang="ru-RU" sz="25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/>
          <a:lstStyle/>
          <a:p>
            <a:pPr eaLnBrk="1" hangingPunct="1">
              <a:defRPr/>
            </a:pPr>
            <a:r>
              <a:rPr lang="ru-RU" sz="25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ЗАРАБОТНАЯ ПЛАТА</a:t>
            </a:r>
            <a:endParaRPr lang="ru-RU" sz="2500" dirty="0"/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7196884"/>
              </p:ext>
            </p:extLst>
          </p:nvPr>
        </p:nvGraphicFramePr>
        <p:xfrm>
          <a:off x="457200" y="1556792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pc="-25" dirty="0" smtClean="0">
                <a:solidFill>
                  <a:srgbClr val="000000"/>
                </a:solidFill>
                <a:latin typeface="BVVLJU+Times New Roman Bold"/>
                <a:cs typeface="BVVLJU+Times New Roman Bold"/>
              </a:rPr>
              <a:t/>
            </a:r>
            <a:br>
              <a:rPr lang="ru-RU" b="1" spc="-25" dirty="0" smtClean="0">
                <a:solidFill>
                  <a:srgbClr val="000000"/>
                </a:solidFill>
                <a:latin typeface="BVVLJU+Times New Roman Bold"/>
                <a:cs typeface="BVVLJU+Times New Roman Bold"/>
              </a:rPr>
            </a:br>
            <a:endParaRPr lang="ru-RU" dirty="0"/>
          </a:p>
        </p:txBody>
      </p:sp>
      <p:sp>
        <p:nvSpPr>
          <p:cNvPr id="1433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Широкий перечень специализаций, возможность саморазвития</a:t>
            </a:r>
            <a:r>
              <a:rPr lang="ru-RU" sz="200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Престижность профессии, стабильность заработной платы и социальные гарантии</a:t>
            </a:r>
            <a:r>
              <a:rPr lang="ru-RU" sz="200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</a:p>
          <a:p>
            <a:pPr marL="0" eaLnBrk="1" hangingPunct="1"/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Возможность заниматься научной деятельностью</a:t>
            </a:r>
            <a:r>
              <a:rPr lang="ru-RU" sz="200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 </a:t>
            </a:r>
          </a:p>
          <a:p>
            <a:pPr marL="0" eaLnBrk="1" hangingPunct="1">
              <a:spcBef>
                <a:spcPts val="1725"/>
              </a:spcBef>
            </a:pP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Мобильность и коммуникабельность</a:t>
            </a:r>
            <a:r>
              <a:rPr lang="ru-RU" sz="200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 </a:t>
            </a:r>
          </a:p>
          <a:p>
            <a:pPr marL="0" eaLnBrk="1" hangingPunct="1">
              <a:spcBef>
                <a:spcPts val="1725"/>
              </a:spcBef>
            </a:pP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Межведомственная преемственность</a:t>
            </a:r>
            <a:r>
              <a:rPr lang="ru-RU" sz="200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;</a:t>
            </a:r>
          </a:p>
          <a:p>
            <a:pPr marL="0" eaLnBrk="1" hangingPunct="1">
              <a:spcBef>
                <a:spcPts val="1763"/>
              </a:spcBef>
            </a:pPr>
            <a:r>
              <a:rPr lang="ru-RU" sz="200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Разносторонность решаемых задач</a:t>
            </a:r>
            <a:r>
              <a:rPr lang="ru-RU" sz="200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marL="0" eaLnBrk="1" hangingPunct="1"/>
            <a:endParaRPr lang="ru-RU" sz="200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ПРЕИМУЩЕСТВА РАБОТЫ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4446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среди работников организации «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Смачнай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масленкі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457200" y="296809"/>
            <a:ext cx="8229600" cy="1143000"/>
          </a:xfrm>
          <a:prstGeom prst="roundRect">
            <a:avLst/>
          </a:prstGeom>
          <a:gradFill rotWithShape="1"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Доброжелательный, отзывчивый и веселый коллектив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2501"/>
            <a:ext cx="4391471" cy="361603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42501"/>
            <a:ext cx="4465513" cy="3616036"/>
          </a:xfrm>
        </p:spPr>
      </p:pic>
    </p:spTree>
    <p:extLst>
      <p:ext uri="{BB962C8B-B14F-4D97-AF65-F5344CB8AC3E}">
        <p14:creationId xmlns:p14="http://schemas.microsoft.com/office/powerpoint/2010/main" val="2459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500" spc="-83" dirty="0" smtClean="0">
                <a:solidFill>
                  <a:srgbClr val="000000"/>
                </a:solidFill>
                <a:latin typeface="BVVLJU+Times New Roman Bold"/>
                <a:cs typeface="BVVLJU+Times New Roman Bold"/>
              </a:rPr>
              <a:t/>
            </a:r>
            <a:br>
              <a:rPr lang="ru-RU" sz="3500" spc="-83" dirty="0" smtClean="0">
                <a:solidFill>
                  <a:srgbClr val="000000"/>
                </a:solidFill>
                <a:latin typeface="BVVLJU+Times New Roman Bold"/>
                <a:cs typeface="BVVLJU+Times New Roman Bold"/>
              </a:rPr>
            </a:br>
            <a:endParaRPr lang="ru-RU" sz="35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ts val="650"/>
              </a:spcBef>
            </a:pPr>
            <a:r>
              <a:rPr lang="ru-RU" sz="18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УО «Белорусский государственный медицинский университет» 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(врач-гигиенист, врач-эпидемиолог, врач-лаборант, врач по медицинской профилактике)</a:t>
            </a:r>
          </a:p>
          <a:p>
            <a:pPr marL="0" eaLnBrk="1" hangingPunct="1"/>
            <a:r>
              <a:rPr lang="ru-RU" sz="18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УО «Гомельский государственный медицинский университет» 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(врач-гигиенист, врач-эпидемиолог, врач-лаборант, врач по медицинской профилактике)</a:t>
            </a:r>
          </a:p>
          <a:p>
            <a:pPr marL="0" eaLnBrk="1" hangingPunct="1"/>
            <a:r>
              <a:rPr lang="ru-RU" sz="18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УО «Минский государственный медицинский колледж» 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(помощник врача-гигиениста (врача-эпидемиолога), </a:t>
            </a:r>
            <a:r>
              <a:rPr lang="ru-RU" sz="1800" i="1" dirty="0" err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инструктор-валеолог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, фельдшер-лаборант)</a:t>
            </a:r>
          </a:p>
          <a:p>
            <a:pPr marL="0" eaLnBrk="1" hangingPunct="1"/>
            <a:r>
              <a:rPr lang="ru-RU" sz="18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УО «Витебский государственный медицинский колледж» 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(помощник врача-гигиениста (врача-эпидемиолога), </a:t>
            </a:r>
            <a:r>
              <a:rPr lang="ru-RU" sz="1800" i="1" dirty="0" err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инструктор-валеолог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)</a:t>
            </a:r>
          </a:p>
          <a:p>
            <a:pPr marL="0" eaLnBrk="1" hangingPunct="1"/>
            <a:r>
              <a:rPr lang="ru-RU" sz="18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УО «Гомельский государственный медицинский колледж» 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(помощник врача-гигиениста (врача-эпидемиолога), </a:t>
            </a:r>
            <a:r>
              <a:rPr lang="ru-RU" sz="1800" i="1" dirty="0" err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инструктор-валеолог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)</a:t>
            </a:r>
          </a:p>
          <a:p>
            <a:pPr marL="0" eaLnBrk="1" hangingPunct="1"/>
            <a:r>
              <a:rPr lang="ru-RU" sz="18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УО «Слуцкий государственный медицинский колледж» </a:t>
            </a:r>
            <a:r>
              <a:rPr lang="ru-RU" sz="1800" i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(фельдшер-лаборант)</a:t>
            </a: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УЧРЕЖДЕНИЯ ОБРАЗОВАНИЯ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pc="-92" dirty="0" smtClean="0">
                <a:solidFill>
                  <a:srgbClr val="000000"/>
                </a:solidFill>
                <a:latin typeface="BVVLJU+Times New Roman Bold"/>
                <a:cs typeface="BVVLJU+Times New Roman Bold"/>
              </a:rPr>
              <a:t/>
            </a:r>
            <a:br>
              <a:rPr lang="ru-RU" b="1" spc="-92" dirty="0" smtClean="0">
                <a:solidFill>
                  <a:srgbClr val="000000"/>
                </a:solidFill>
                <a:latin typeface="BVVLJU+Times New Roman Bold"/>
                <a:cs typeface="BVVLJU+Times New Roman Bold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ПРИГЛАШАЕМ НА РАБОТУ</a:t>
            </a:r>
            <a:endParaRPr lang="ru-RU" sz="2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428750"/>
            <a:ext cx="7858125" cy="4952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7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5588" eaLnBrk="1" hangingPunct="1">
              <a:lnSpc>
                <a:spcPts val="4425"/>
              </a:lnSpc>
            </a:pPr>
            <a:endParaRPr lang="ru-RU" sz="400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 eaLnBrk="1" hangingPunct="1">
              <a:lnSpc>
                <a:spcPts val="3988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деятельность по предупреждению, обнаружению, пресечению нарушений законодательства в области санитарно</a:t>
            </a:r>
            <a:r>
              <a:rPr lang="ru-RU" sz="2000" b="1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-</a:t>
            </a:r>
            <a:r>
              <a:rPr lang="ru-RU" sz="2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эпидемиологического благополучия населения, санитарно</a:t>
            </a:r>
            <a:r>
              <a:rPr lang="ru-RU" sz="2000" b="1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-</a:t>
            </a:r>
            <a:r>
              <a:rPr lang="ru-RU" sz="2000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эпидемиологических, гигиенических требований и процедур, установленных техническими регламентами Таможенного союза, Евразийского экономического союза, осуществляемая в целях охраны здоровья и среды обитания человека</a:t>
            </a:r>
          </a:p>
          <a:p>
            <a:pPr marL="0" eaLnBrk="1" hangingPunct="1">
              <a:lnSpc>
                <a:spcPts val="3988"/>
              </a:lnSpc>
              <a:spcBef>
                <a:spcPts val="338"/>
              </a:spcBef>
              <a:buFont typeface="Arial" pitchFamily="34" charset="0"/>
              <a:buNone/>
            </a:pPr>
            <a:endParaRPr lang="ru-RU" sz="2000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>
              <a:lnSpc>
                <a:spcPts val="3988"/>
              </a:lnSpc>
              <a:spcBef>
                <a:spcPts val="338"/>
              </a:spcBef>
            </a:pPr>
            <a:endParaRPr lang="ru-RU" sz="2000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>
              <a:lnSpc>
                <a:spcPts val="3988"/>
              </a:lnSpc>
              <a:spcBef>
                <a:spcPts val="338"/>
              </a:spcBef>
            </a:pPr>
            <a:endParaRPr lang="ru-RU" sz="20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813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500" b="1" dirty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algn="ctr">
              <a:defRPr/>
            </a:pPr>
            <a: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ГОСУДАРСТВЕННЫЙ</a:t>
            </a:r>
            <a:b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САНИТАРНЫЙ НАДЗОР</a:t>
            </a:r>
            <a:b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ЗАДАЧИ</a:t>
            </a:r>
            <a:br>
              <a:rPr lang="ru-RU" b="1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Контроль за реализацией законодательства, направленного на обеспечение </a:t>
            </a:r>
            <a:r>
              <a:rPr lang="ru-RU" sz="2000" dirty="0" err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санитарноэпидемиологического</a:t>
            </a: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 благополучия населения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.</a:t>
            </a:r>
            <a:endParaRPr lang="ru-RU" sz="2000" dirty="0" smtClean="0">
              <a:solidFill>
                <a:srgbClr val="000000"/>
              </a:solidFill>
              <a:latin typeface="AMSLBJ+Times New Roman Bold"/>
              <a:ea typeface="AMSLBJ+Times New Roman Bold"/>
              <a:cs typeface="AMSLBJ+Times New Roman Bold"/>
            </a:endParaRPr>
          </a:p>
          <a:p>
            <a:pPr marL="0"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Организация проведения санитарно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противоэпидемических мероприятий.</a:t>
            </a:r>
          </a:p>
          <a:p>
            <a:pPr marL="0"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Формирование здорового образа жизни.</a:t>
            </a:r>
          </a:p>
          <a:p>
            <a:pPr marL="0"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Обеспечение лабораторного сопровождения </a:t>
            </a:r>
            <a:r>
              <a:rPr lang="ru-RU" sz="2000" dirty="0" err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госсаннадзора</a:t>
            </a: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.</a:t>
            </a:r>
          </a:p>
          <a:p>
            <a:pPr marL="0"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Проведение дезинфекционных, дезинсекционных и </a:t>
            </a:r>
            <a:r>
              <a:rPr lang="ru-RU" sz="2000" dirty="0" err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дератизационных</a:t>
            </a: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 работ.</a:t>
            </a:r>
          </a:p>
          <a:p>
            <a:pPr marL="0" eaLnBrk="1" hangingPunct="1"/>
            <a:endParaRPr lang="ru-RU" sz="2000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b="1" dirty="0" smtClean="0">
              <a:solidFill>
                <a:srgbClr val="000000"/>
              </a:solidFill>
              <a:latin typeface="BVVLJU+Times New Roman Bold"/>
              <a:ea typeface="BVVLJU+Times New Roman Bold"/>
              <a:cs typeface="BVVLJU+Times New Roman Bold"/>
            </a:endParaRPr>
          </a:p>
          <a:p>
            <a:pPr marL="0" eaLnBrk="1" hangingPunct="1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3" y="285750"/>
            <a:ext cx="7858125" cy="10001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ЗАДАЧИ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Структура санитарно-эпидемиологической службы</a:t>
            </a:r>
            <a:endParaRPr lang="ru-RU" sz="2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571612"/>
            <a:ext cx="8286808" cy="428628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МИНИСТЕРСТВО ЗДРАВООРАНЕНИЯ РЕСПУБЛИКИ БЕЛАРУСЬ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428868"/>
            <a:ext cx="8286808" cy="428628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 «Республиканский центр гигиены, эпидемиологии и общественного здоровья»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071810"/>
            <a:ext cx="1785950" cy="1785950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РУП «Научно-практический центр гигиены»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3071810"/>
            <a:ext cx="2071702" cy="2571768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 «Республиканский научно-практический центр эпидемиологии и микробиологи»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3071810"/>
            <a:ext cx="3786214" cy="1357322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Областные (Минский городской) центры гигиены, эпидемиологии и </a:t>
            </a:r>
            <a:r>
              <a:rPr lang="ru-RU" dirty="0" err="1" smtClean="0">
                <a:solidFill>
                  <a:schemeClr val="tx1"/>
                </a:solidFill>
              </a:rPr>
              <a:t>общетвенного</a:t>
            </a:r>
            <a:r>
              <a:rPr lang="ru-RU" dirty="0" smtClean="0">
                <a:solidFill>
                  <a:schemeClr val="tx1"/>
                </a:solidFill>
              </a:rPr>
              <a:t> здоровья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4643446"/>
            <a:ext cx="3714776" cy="1357322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Зональные и районные центры гигиены и эпидемиологии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72000" y="200024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214678" y="2857496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214414" y="2857496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72264" y="2857496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43702" y="4429132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Структура учреждения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2000250"/>
            <a:ext cx="7572375" cy="785813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Административно-хозяйственная служба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" y="3643313"/>
            <a:ext cx="2357437" cy="1500187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Санитарно-эпидемиологичес-кий</a:t>
            </a:r>
            <a:r>
              <a:rPr lang="ru-RU" sz="2000" dirty="0">
                <a:solidFill>
                  <a:schemeClr val="tx1"/>
                </a:solidFill>
              </a:rPr>
              <a:t> отдел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000" y="3571875"/>
            <a:ext cx="2214563" cy="1500188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Лабораторный отдел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25" y="3571875"/>
            <a:ext cx="2428875" cy="1500188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Отдел профилактической дезинфекции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813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СТРУКТУРА УЧРЕЖДЕНИЯ</a:t>
            </a:r>
            <a:endParaRPr lang="ru-RU" sz="25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43042" y="2786058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2786058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43768" y="2786058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000364" y="4214818"/>
            <a:ext cx="42862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643570" y="4214818"/>
            <a:ext cx="50006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Эпидемиология</a:t>
            </a:r>
          </a:p>
        </p:txBody>
      </p:sp>
      <p:sp>
        <p:nvSpPr>
          <p:cNvPr id="8196" name="Содержимое 7"/>
          <p:cNvSpPr>
            <a:spLocks noGrp="1"/>
          </p:cNvSpPr>
          <p:nvPr>
            <p:ph sz="half" idx="4294967295"/>
          </p:nvPr>
        </p:nvSpPr>
        <p:spPr>
          <a:xfrm>
            <a:off x="571500" y="1600200"/>
            <a:ext cx="8072438" cy="4525963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Профилактика инфекционной заболеваемости.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Оптимизация и совершенствование мероприятий в                               области иммунопрофилактики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Надзор за соблюдением законодательства организациями здравоохранения.</a:t>
            </a:r>
          </a:p>
          <a:p>
            <a:pPr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Организационно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методическое руководство деятельности ведомств по вопросам профилактики инфекционных и паразитарных заболеваний.</a:t>
            </a:r>
          </a:p>
          <a:p>
            <a:pPr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Повышение знаний населения в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вопросах профилактики инфекционных,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паразитарных заболеваний. </a:t>
            </a:r>
          </a:p>
          <a:p>
            <a:pPr eaLnBrk="1" hangingPunct="1">
              <a:spcBef>
                <a:spcPts val="325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формирование у населения здорового</a:t>
            </a:r>
          </a:p>
          <a:p>
            <a:pPr eaLnBrk="1" hangingPunct="1">
              <a:spcBef>
                <a:spcPts val="325"/>
              </a:spcBef>
              <a:buFont typeface="Arial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образа жизни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eaLnBrk="1" hangingPunct="1">
              <a:spcBef>
                <a:spcPts val="325"/>
              </a:spcBef>
              <a:buFont typeface="Arial" pitchFamily="34" charset="0"/>
              <a:buNone/>
            </a:pPr>
            <a:endParaRPr lang="ru-RU" sz="2000" dirty="0" smtClean="0">
              <a:solidFill>
                <a:srgbClr val="000000"/>
              </a:solidFill>
              <a:latin typeface="AMSLBJ+Times New Roman Bold"/>
              <a:ea typeface="AMSLBJ+Times New Roman Bold"/>
              <a:cs typeface="AMSLBJ+Times New Roman Bold"/>
            </a:endParaRPr>
          </a:p>
          <a:p>
            <a:pPr eaLnBrk="1" hangingPunct="1">
              <a:spcBef>
                <a:spcPts val="325"/>
              </a:spcBef>
            </a:pPr>
            <a:endParaRPr lang="ru-RU" sz="2000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ЭПИДЕМИОЛОГИЯ</a:t>
            </a:r>
            <a:endParaRPr lang="ru-RU" sz="2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5"/>
            <a:ext cx="3456384" cy="272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b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r>
              <a:rPr lang="ru-RU" b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ГИГИЕНА</a:t>
            </a:r>
            <a:br>
              <a:rPr lang="ru-RU" b="1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600200"/>
            <a:ext cx="7800975" cy="4525963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Профилактика массовых неинфекционных заболеваний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Контроль за соблюдением законодательства на объектах гигиены труда, питания, учреждениях образования, коммунальных объектах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Работа по снижению риска влияния вредных факторов среды обитания на здоровье человека.</a:t>
            </a:r>
          </a:p>
          <a:p>
            <a:pPr eaLnBrk="1" hangingPunct="1">
              <a:spcBef>
                <a:spcPts val="338"/>
              </a:spcBef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Защита внутреннего рынка страны </a:t>
            </a:r>
          </a:p>
          <a:p>
            <a:pPr eaLnBrk="1" hangingPunct="1">
              <a:spcBef>
                <a:spcPts val="338"/>
              </a:spcBef>
              <a:buFont typeface="Arial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от поступления некачественной и </a:t>
            </a:r>
          </a:p>
          <a:p>
            <a:pPr eaLnBrk="1" hangingPunct="1">
              <a:spcBef>
                <a:spcPts val="338"/>
              </a:spcBef>
              <a:buFont typeface="Arial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небезопасной продукции</a:t>
            </a:r>
            <a:r>
              <a:rPr lang="ru-RU" sz="2000" dirty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.</a:t>
            </a:r>
            <a:endParaRPr lang="ru-RU" sz="2000" dirty="0" smtClean="0">
              <a:solidFill>
                <a:srgbClr val="000000"/>
              </a:solidFill>
              <a:latin typeface="AMSLBJ+Times New Roman Bold"/>
              <a:ea typeface="AMSLBJ+Times New Roman Bold"/>
              <a:cs typeface="AMSLBJ+Times New Roman Bold"/>
            </a:endParaRPr>
          </a:p>
          <a:p>
            <a:pPr eaLnBrk="1" hangingPunct="1"/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Формирование здорового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образа жизни</a:t>
            </a:r>
            <a:r>
              <a:rPr lang="ru-RU" sz="20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3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ГИГИЕНА</a:t>
            </a:r>
            <a:endParaRPr lang="ru-RU" sz="25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645024"/>
            <a:ext cx="3960439" cy="306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38" cy="1162050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ЛАБОРАТОРНЫЙ ОТДЕЛ</a:t>
            </a:r>
            <a:endParaRPr lang="ru-RU" sz="2500" dirty="0"/>
          </a:p>
        </p:txBody>
      </p:sp>
      <p:sp>
        <p:nvSpPr>
          <p:cNvPr id="10243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472113" cy="29225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ru-RU" sz="1800" dirty="0" smtClean="0">
              <a:solidFill>
                <a:srgbClr val="000000"/>
              </a:solidFill>
              <a:latin typeface="AMSLBJ+Times New Roman Bold"/>
              <a:ea typeface="BVVLJU+Times New Roman Bold"/>
              <a:cs typeface="BVVLJU+Times New Roman Bold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Санитарно-химические и санитарно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микробиологические исследования пищевых продуктов, воды, воздуха, почвы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Клинико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микробиологические исследования, исследования.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Паразитологические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исследования.</a:t>
            </a:r>
            <a:endParaRPr lang="ru-RU" sz="1800" dirty="0" smtClean="0">
              <a:solidFill>
                <a:srgbClr val="000000"/>
              </a:solidFill>
              <a:latin typeface="AMSLBJ+Times New Roman Bold"/>
              <a:ea typeface="AMSLBJ+Times New Roman Bold"/>
              <a:cs typeface="AMSLBJ+Times New Roman Bold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Измерения освещенности,</a:t>
            </a:r>
          </a:p>
          <a:p>
            <a:pPr eaLnBrk="1" hangingPunct="1">
              <a:spcBef>
                <a:spcPts val="325"/>
              </a:spcBef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температуры, влажности.</a:t>
            </a:r>
          </a:p>
          <a:p>
            <a:pPr eaLnBrk="1" hangingPunct="1">
              <a:spcBef>
                <a:spcPts val="325"/>
              </a:spcBef>
            </a:pPr>
            <a:endParaRPr lang="ru-RU" sz="1800" dirty="0" smtClean="0">
              <a:latin typeface="AMSLBJ+Times New Roman Bold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75" y="4572000"/>
            <a:ext cx="2879825" cy="21572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65" y="1818660"/>
            <a:ext cx="3487784" cy="2526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16" y="4572000"/>
            <a:ext cx="2984625" cy="2157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69429"/>
            <a:ext cx="2990378" cy="215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FF0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4425"/>
              </a:lnSpc>
            </a:pPr>
            <a:r>
              <a:rPr lang="ru-RU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/>
            </a:r>
            <a:br>
              <a:rPr lang="ru-RU" smtClean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</a:br>
            <a:endParaRPr lang="ru-RU" smtClean="0"/>
          </a:p>
        </p:txBody>
      </p:sp>
      <p:sp>
        <p:nvSpPr>
          <p:cNvPr id="11267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1925" cy="46910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Проведение профилактических дезинсекционных и </a:t>
            </a:r>
            <a:r>
              <a:rPr lang="ru-RU" sz="1800" dirty="0" err="1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дератизационных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 мероприятий, направленных на предупреждение возникновения инфекционных заболеваний, передающихся </a:t>
            </a:r>
            <a:r>
              <a:rPr lang="ru-RU" sz="1800" dirty="0" err="1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переночиками</a:t>
            </a: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BVVLJU+Times New Roman Bold"/>
                <a:cs typeface="BVVLJU+Times New Roman Bold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 бытовыми насекомыми;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AMSLBJ+Times New Roman Bold"/>
                <a:ea typeface="AMSLBJ+Times New Roman Bold"/>
                <a:cs typeface="AMSLBJ+Times New Roman Bold"/>
              </a:rPr>
              <a:t> грызунами.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1800" dirty="0" smtClean="0">
                <a:latin typeface="AMSLBJ+Times New Roman Bold"/>
              </a:rPr>
              <a:t> Проведение профилактической дезинфекции и дезинфекции в очагах инфекционных заболеваний</a:t>
            </a:r>
          </a:p>
          <a:p>
            <a:pPr eaLnBrk="1" hangingPunct="1">
              <a:buFont typeface="Arial" pitchFamily="34" charset="0"/>
              <a:buChar char="•"/>
            </a:pPr>
            <a:endParaRPr lang="ru-RU" sz="1800" dirty="0" smtClean="0">
              <a:latin typeface="AMSLBJ+Times New Roman Bold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" y="285750"/>
            <a:ext cx="7858125" cy="1000125"/>
          </a:xfrm>
          <a:prstGeom prst="roundRect">
            <a:avLst/>
          </a:prstGeom>
          <a:gradFill>
            <a:gsLst>
              <a:gs pos="0">
                <a:schemeClr val="accent2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000000"/>
                </a:solidFill>
                <a:latin typeface="BVVLJU+Times New Roman Bold"/>
                <a:ea typeface="BVVLJU+Times New Roman Bold"/>
                <a:cs typeface="BVVLJU+Times New Roman Bold"/>
              </a:rPr>
              <a:t>ОТДЕЛ ПРОФИЛАКТИЧЕСКОЙ ДЕЗИНФЕКЦИИ</a:t>
            </a:r>
            <a:endParaRPr lang="ru-RU" sz="25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35100"/>
            <a:ext cx="3046008" cy="4375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3" y="5214950"/>
            <a:ext cx="2675238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556</Words>
  <Application>Microsoft Office PowerPoint</Application>
  <PresentationFormat>Экран (4:3)</PresentationFormat>
  <Paragraphs>102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AMSLBJ+Times New Roman Bold</vt:lpstr>
      <vt:lpstr>Arial</vt:lpstr>
      <vt:lpstr>BVVLJU+Times New Roman Bold</vt:lpstr>
      <vt:lpstr>Calibri</vt:lpstr>
      <vt:lpstr>Times New Roman</vt:lpstr>
      <vt:lpstr>Тема Office</vt:lpstr>
      <vt:lpstr>    </vt:lpstr>
      <vt:lpstr>Презентация PowerPoint</vt:lpstr>
      <vt:lpstr> ЗАДАЧИ </vt:lpstr>
      <vt:lpstr>Структура санитарно-эпидемиологической службы</vt:lpstr>
      <vt:lpstr>Структура учреждения</vt:lpstr>
      <vt:lpstr>Эпидемиология</vt:lpstr>
      <vt:lpstr> ГИГИЕНА </vt:lpstr>
      <vt:lpstr>ЛАБОРАТОРНЫЙ ОТДЕЛ</vt:lpstr>
      <vt:lpstr> </vt:lpstr>
      <vt:lpstr>        </vt:lpstr>
      <vt:lpstr>ЗАРАБОТНАЯ ПЛАТА</vt:lpstr>
      <vt:lpstr>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на р а боту   Государственное учреждение  «Березинский районный центр гигиены и эпидемиологии»</dc:title>
  <dc:creator>User</dc:creator>
  <cp:lastModifiedBy>Priemnaya</cp:lastModifiedBy>
  <cp:revision>48</cp:revision>
  <cp:lastPrinted>2024-12-18T06:59:48Z</cp:lastPrinted>
  <dcterms:created xsi:type="dcterms:W3CDTF">2023-11-02T09:53:38Z</dcterms:created>
  <dcterms:modified xsi:type="dcterms:W3CDTF">2026-03-16T12:04:23Z</dcterms:modified>
</cp:coreProperties>
</file>